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0" r:id="rId1"/>
  </p:sldMasterIdLst>
  <p:sldIdLst>
    <p:sldId id="313" r:id="rId2"/>
    <p:sldId id="315" r:id="rId3"/>
    <p:sldId id="327" r:id="rId4"/>
    <p:sldId id="309" r:id="rId5"/>
    <p:sldId id="316" r:id="rId6"/>
    <p:sldId id="329" r:id="rId7"/>
    <p:sldId id="330" r:id="rId8"/>
    <p:sldId id="312" r:id="rId9"/>
    <p:sldId id="331" r:id="rId10"/>
    <p:sldId id="289" r:id="rId11"/>
    <p:sldId id="287" r:id="rId12"/>
    <p:sldId id="290" r:id="rId13"/>
    <p:sldId id="299" r:id="rId14"/>
    <p:sldId id="300" r:id="rId15"/>
    <p:sldId id="317" r:id="rId16"/>
    <p:sldId id="297" r:id="rId17"/>
    <p:sldId id="318" r:id="rId18"/>
    <p:sldId id="319" r:id="rId19"/>
    <p:sldId id="301" r:id="rId20"/>
    <p:sldId id="291" r:id="rId21"/>
    <p:sldId id="320" r:id="rId22"/>
    <p:sldId id="292" r:id="rId23"/>
    <p:sldId id="294" r:id="rId24"/>
    <p:sldId id="293" r:id="rId25"/>
    <p:sldId id="295" r:id="rId26"/>
    <p:sldId id="298" r:id="rId27"/>
    <p:sldId id="303" r:id="rId28"/>
    <p:sldId id="308" r:id="rId29"/>
    <p:sldId id="307" r:id="rId30"/>
    <p:sldId id="305" r:id="rId31"/>
    <p:sldId id="304" r:id="rId32"/>
    <p:sldId id="328" r:id="rId33"/>
    <p:sldId id="325" r:id="rId34"/>
    <p:sldId id="332" r:id="rId35"/>
    <p:sldId id="324" r:id="rId36"/>
    <p:sldId id="326" r:id="rId37"/>
    <p:sldId id="323" r:id="rId3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2E05"/>
    <a:srgbClr val="F5AB3D"/>
    <a:srgbClr val="23F154"/>
    <a:srgbClr val="F09D24"/>
    <a:srgbClr val="20E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36" autoAdjust="0"/>
    <p:restoredTop sz="94660"/>
  </p:normalViewPr>
  <p:slideViewPr>
    <p:cSldViewPr>
      <p:cViewPr varScale="1">
        <p:scale>
          <a:sx n="86" d="100"/>
          <a:sy n="86" d="100"/>
        </p:scale>
        <p:origin x="8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7868068-5870-4A0C-8441-43F3CFE330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3814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86C0A-4A92-46E3-9491-EA919FC64C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9993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90DB1-4263-4203-B55B-24B60C7B36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65529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D9CC6-6CB7-4669-B7E7-A33241748B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9743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C3A8D-8E11-42E6-A682-D996509CAD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838397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DD6D5-41F2-4D3B-8857-4FE94042F6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391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78728-414C-47B7-B371-D825543BFF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67419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5F397-B435-4135-BDD6-E75F73356A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515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55D10-F5ED-4B0A-83D0-20E0A7C601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6830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877A81F4-D3B3-4E3A-869F-CF3CD5B80C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81413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402CC255-9645-4987-B73C-6E26454141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707758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74747"/>
            </a:gs>
            <a:gs pos="60001">
              <a:srgbClr val="626262"/>
            </a:gs>
            <a:gs pos="100000">
              <a:srgbClr val="8C8C8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fld id="{9E1E693E-1D3F-482A-AACF-5984F789D0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22" r:id="rId1"/>
    <p:sldLayoutId id="2147484323" r:id="rId2"/>
    <p:sldLayoutId id="2147484324" r:id="rId3"/>
    <p:sldLayoutId id="2147484317" r:id="rId4"/>
    <p:sldLayoutId id="2147484325" r:id="rId5"/>
    <p:sldLayoutId id="2147484318" r:id="rId6"/>
    <p:sldLayoutId id="2147484319" r:id="rId7"/>
    <p:sldLayoutId id="2147484326" r:id="rId8"/>
    <p:sldLayoutId id="2147484327" r:id="rId9"/>
    <p:sldLayoutId id="2147484320" r:id="rId10"/>
    <p:sldLayoutId id="2147484321" r:id="rId11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anose="020B0604030504040204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131840" y="1196752"/>
            <a:ext cx="5832648" cy="1398587"/>
          </a:xfrm>
        </p:spPr>
        <p:txBody>
          <a:bodyPr>
            <a:normAutofit fontScale="90000"/>
          </a:bodyPr>
          <a:lstStyle/>
          <a:p>
            <a:pPr marL="0" indent="0" algn="r">
              <a:defRPr/>
            </a:pPr>
            <a:r>
              <a:rPr lang="ru-RU" dirty="0" smtClean="0">
                <a:effectLst/>
              </a:rPr>
              <a:t>- Что </a:t>
            </a:r>
            <a:r>
              <a:rPr lang="ru-RU" dirty="0">
                <a:effectLst/>
              </a:rPr>
              <a:t>мы изучаем на уроках изобразительного искусства 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в </a:t>
            </a:r>
            <a:r>
              <a:rPr lang="ru-RU" dirty="0">
                <a:effectLst/>
              </a:rPr>
              <a:t>этом году? </a:t>
            </a:r>
            <a:endParaRPr lang="ru-RU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79388" y="3933825"/>
            <a:ext cx="4572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>
                <a:latin typeface="Tahoma" panose="020B0604030504040204" pitchFamily="34" charset="0"/>
              </a:rPr>
              <a:t>Декоративно-прикладное искусство, народное искусство.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46456"/>
          </a:xfrm>
        </p:spPr>
        <p:txBody>
          <a:bodyPr>
            <a:noAutofit/>
          </a:bodyPr>
          <a:lstStyle/>
          <a:p>
            <a:pPr indent="0" algn="just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/>
              </a:rPr>
              <a:t>Интерьер</a:t>
            </a:r>
            <a:endParaRPr lang="ru-RU" sz="4000" dirty="0">
              <a:solidFill>
                <a:schemeClr val="accent1">
                  <a:tint val="83000"/>
                  <a:satMod val="150000"/>
                </a:schemeClr>
              </a:solidFill>
              <a:effectLst/>
            </a:endParaRP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38238" y="374650"/>
            <a:ext cx="7334250" cy="54864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4250" cy="685800"/>
          </a:xfrm>
        </p:spPr>
        <p:txBody>
          <a:bodyPr>
            <a:normAutofit fontScale="8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>Со значением слова «интерьер» знаком каждый из нас. Однако не каждый задумывается о том, что окружающая обстановка имеет достаточно сильное влияние не только на психоэмоциональное состояние, но и на здоровье в целом. И здесь важную роль играют абсолютно все мелочи, которым зачастую не придают особого значения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899592" y="0"/>
            <a:ext cx="8136904" cy="3284984"/>
          </a:xfrm>
        </p:spPr>
        <p:txBody>
          <a:bodyPr>
            <a:noAutofit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- Какие предметы современного декоративного искусства, </a:t>
            </a:r>
            <a:r>
              <a:rPr lang="ru-RU" sz="32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чаще </a:t>
            </a:r>
            <a:r>
              <a:rPr lang="ru-RU" sz="3200" b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всего используются </a:t>
            </a:r>
            <a:r>
              <a:rPr lang="ru-RU" sz="32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художниками </a:t>
            </a:r>
            <a:r>
              <a:rPr lang="ru-RU" sz="3200" b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– дизайнерами </a:t>
            </a:r>
            <a:r>
              <a:rPr lang="ru-RU" sz="32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для </a:t>
            </a:r>
            <a:r>
              <a:rPr lang="ru-RU" sz="3200" b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оформления </a:t>
            </a:r>
            <a:r>
              <a:rPr lang="ru-RU" sz="32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интерьера</a:t>
            </a:r>
            <a:r>
              <a:rPr lang="ru-RU" sz="3200" b="1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>?</a:t>
            </a: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323528" y="4293096"/>
            <a:ext cx="6263704" cy="429864"/>
          </a:xfrm>
          <a:extLst/>
        </p:spPr>
        <p:txBody>
          <a:bodyPr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200" b="1" dirty="0"/>
              <a:t>-Вазы, </a:t>
            </a:r>
            <a:r>
              <a:rPr lang="ru-RU" sz="3200" b="1" dirty="0" smtClean="0"/>
              <a:t>витражи, гобелен</a:t>
            </a:r>
            <a:r>
              <a:rPr lang="ru-RU" sz="3200" b="1" dirty="0"/>
              <a:t>, зеркала, веера и др.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150813"/>
            <a:ext cx="914400" cy="64008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Ваза в интерьере</a:t>
            </a:r>
            <a:endParaRPr lang="ru-RU" dirty="0"/>
          </a:p>
        </p:txBody>
      </p:sp>
      <p:sp>
        <p:nvSpPr>
          <p:cNvPr id="19459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4941888"/>
            <a:ext cx="7334250" cy="1611312"/>
          </a:xfrm>
          <a:solidFill>
            <a:schemeClr val="accent1">
              <a:alpha val="14902"/>
            </a:schemeClr>
          </a:solidFill>
          <a:ln>
            <a:headEnd/>
            <a:tailEnd/>
          </a:ln>
        </p:spPr>
        <p:txBody>
          <a:bodyPr/>
          <a:lstStyle/>
          <a:p>
            <a:pPr algn="just" eaLnBrk="1" hangingPunct="1">
              <a:spcBef>
                <a:spcPct val="0"/>
              </a:spcBef>
            </a:pPr>
            <a:r>
              <a:rPr lang="ru-RU" altLang="ru-RU" smtClean="0"/>
              <a:t>Многие недооценивают декоративное значение ваз в интерьере. Кто-то считает вазы ненужными безделушками. Кто-то держит их в шкафу и достает только при необходимости поставить цветы. А ведь вазы, действуя зачастую почти незаметно, делают интерьер интереснее, оригинальнее и элегантнее. Некоторые дизайнеры уверяют, что ваз в интерьере никогда не бывает много. Однако это касается тех случаев, когда вазы и места для них подобраны «с чувством, с толком, с расстановкой». </a:t>
            </a:r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38238" y="374650"/>
            <a:ext cx="7334250" cy="4567238"/>
          </a:xfrm>
          <a:ln>
            <a:solidFill>
              <a:schemeClr val="accent1"/>
            </a:solidFill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Ваза в интерьере</a:t>
            </a:r>
            <a:endParaRPr lang="ru-RU" dirty="0"/>
          </a:p>
        </p:txBody>
      </p:sp>
      <p:pic>
        <p:nvPicPr>
          <p:cNvPr id="20483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2088" y="1925638"/>
            <a:ext cx="4235450" cy="4319587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0484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27550" y="1916113"/>
            <a:ext cx="4437063" cy="4321175"/>
          </a:xfrm>
          <a:ln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Ваза в интерьере</a:t>
            </a:r>
            <a:endParaRPr lang="ru-RU" dirty="0"/>
          </a:p>
        </p:txBody>
      </p:sp>
      <p:pic>
        <p:nvPicPr>
          <p:cNvPr id="2150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4175" y="1700213"/>
            <a:ext cx="4116388" cy="4525962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1508" name="Объект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72025" y="1700213"/>
            <a:ext cx="3976688" cy="4525962"/>
          </a:xfrm>
          <a:ln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9075" y="150813"/>
            <a:ext cx="914400" cy="64008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Зеркало в интерьере</a:t>
            </a:r>
            <a:endParaRPr lang="ru-RU" dirty="0"/>
          </a:p>
        </p:txBody>
      </p:sp>
      <p:sp>
        <p:nvSpPr>
          <p:cNvPr id="22531" name="Текст 6"/>
          <p:cNvSpPr>
            <a:spLocks noGrp="1"/>
          </p:cNvSpPr>
          <p:nvPr>
            <p:ph type="body" sz="half" idx="2"/>
          </p:nvPr>
        </p:nvSpPr>
        <p:spPr>
          <a:xfrm>
            <a:off x="1116013" y="4292600"/>
            <a:ext cx="7334250" cy="2260600"/>
          </a:xfrm>
          <a:solidFill>
            <a:schemeClr val="accent1">
              <a:alpha val="14902"/>
            </a:schemeClr>
          </a:solidFill>
          <a:ln>
            <a:headEnd/>
            <a:tailEnd/>
          </a:ln>
        </p:spPr>
        <p:txBody>
          <a:bodyPr/>
          <a:lstStyle/>
          <a:p>
            <a:pPr algn="just">
              <a:spcBef>
                <a:spcPct val="0"/>
              </a:spcBef>
            </a:pPr>
            <a:r>
              <a:rPr lang="ru-RU" altLang="ru-RU" smtClean="0"/>
              <a:t>С тех пор как в 13 веке люди научились покрывать стекло тонким слоем олова, получая поверхность, способную отражать свет и другие излучения, зеркало прочно вошло в обиход человечества в самых разных сферах. Дизайнеров и из заказчиков интересует, прежде всего, бытовое применение зеркал в интерьере жилищ. Давно прошли те времена, когда зеркало использовалось исключительно ради своей основной функции – отражения предметов. Способность визуально увеличивать пространство, исправлять геометрические несовершенства помещений, преумножать освещенность комнат и служить прекрасным элементом декора активно используют дизайнеры и владельцы квартир и домов по всему миру.</a:t>
            </a:r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rcRect/>
          <a:stretch/>
        </p:blipFill>
        <p:spPr>
          <a:xfrm>
            <a:off x="1116013" y="333375"/>
            <a:ext cx="7332662" cy="3959225"/>
          </a:xfrm>
          <a:ln>
            <a:solidFill>
              <a:schemeClr val="accent1"/>
            </a:solidFill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Зеркало в интерьере</a:t>
            </a:r>
            <a:endParaRPr lang="ru-RU" dirty="0"/>
          </a:p>
        </p:txBody>
      </p:sp>
      <p:pic>
        <p:nvPicPr>
          <p:cNvPr id="23555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9450" y="1641475"/>
            <a:ext cx="3751263" cy="2517775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3556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52963" y="1557338"/>
            <a:ext cx="3671887" cy="2455862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3557" name="Picture 3" descr="C:\Users\PC\Downloads\Вишня\740351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452938"/>
            <a:ext cx="3667125" cy="22907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4" descr="C:\Users\PC\Downloads\Вишня\7109-13896269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338638"/>
            <a:ext cx="3017838" cy="25193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9456" y="340568"/>
            <a:ext cx="914400" cy="64008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Зеркальный веер</a:t>
            </a:r>
            <a:endParaRPr lang="ru-RU" dirty="0"/>
          </a:p>
        </p:txBody>
      </p:sp>
      <p:sp>
        <p:nvSpPr>
          <p:cNvPr id="24579" name="Текст 6"/>
          <p:cNvSpPr>
            <a:spLocks noGrp="1"/>
          </p:cNvSpPr>
          <p:nvPr>
            <p:ph type="body" sz="half" idx="2"/>
          </p:nvPr>
        </p:nvSpPr>
        <p:spPr>
          <a:xfrm>
            <a:off x="1143000" y="5983288"/>
            <a:ext cx="7334250" cy="685800"/>
          </a:xfrm>
          <a:solidFill>
            <a:schemeClr val="accent1">
              <a:alpha val="14902"/>
            </a:schemeClr>
          </a:solidFill>
          <a:ln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altLang="ru-RU" smtClean="0"/>
              <a:t>В интерьере применяются зеркала  и в виде веера, а также картины с его изображением. Они в первую очередь выполняю декоративную функцию.</a:t>
            </a:r>
          </a:p>
        </p:txBody>
      </p:sp>
      <p:pic>
        <p:nvPicPr>
          <p:cNvPr id="24580" name="Picture 2" descr="https://1.s7.arpaddr.com/2/66/11/649584032530040126/fullsize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333375"/>
            <a:ext cx="3851275" cy="2879725"/>
          </a:xfrm>
          <a:noFill/>
          <a:ln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4" descr="https://2.s7.arpaddr.com/2/37/A4/649584033321452864/fullsiz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556000"/>
            <a:ext cx="2808288" cy="23209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https://2.s7.arpaddr.com/2/31/35/649584033488962881/fullsiz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838" y="765175"/>
            <a:ext cx="2916237" cy="48291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ВЕЕР в интерьере</a:t>
            </a:r>
            <a:endParaRPr lang="ru-RU" dirty="0"/>
          </a:p>
        </p:txBody>
      </p:sp>
      <p:sp>
        <p:nvSpPr>
          <p:cNvPr id="25603" name="Текст 3"/>
          <p:cNvSpPr>
            <a:spLocks noGrp="1"/>
          </p:cNvSpPr>
          <p:nvPr>
            <p:ph type="body" sz="half" idx="2"/>
          </p:nvPr>
        </p:nvSpPr>
        <p:spPr>
          <a:xfrm>
            <a:off x="1171575" y="4292600"/>
            <a:ext cx="7361238" cy="2260600"/>
          </a:xfrm>
          <a:solidFill>
            <a:schemeClr val="accent1">
              <a:alpha val="14902"/>
            </a:schemeClr>
          </a:solidFill>
          <a:ln>
            <a:headEnd/>
            <a:tailEnd/>
          </a:ln>
        </p:spPr>
        <p:txBody>
          <a:bodyPr/>
          <a:lstStyle/>
          <a:p>
            <a:pPr algn="just">
              <a:spcBef>
                <a:spcPct val="0"/>
              </a:spcBef>
            </a:pPr>
            <a:r>
              <a:rPr lang="ru-RU" altLang="ru-RU" sz="2200" smtClean="0"/>
              <a:t>Веер - один из самых известных инструментов фэн-шуй. В настоящее время веер превратился в элемент декора, и теперь вешают веер на стену, чтобы защитить жилище от негативной энергии. Раскрытый веер символизирует полноту жизни и благополучие.</a:t>
            </a:r>
          </a:p>
        </p:txBody>
      </p:sp>
      <p:pic>
        <p:nvPicPr>
          <p:cNvPr id="24583" name="Picture 7" descr="http://w4.wallls.com/uploads/original/201602/23/wallls.com_9001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33475" y="260350"/>
            <a:ext cx="7354888" cy="3959225"/>
          </a:xfr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Веер в интерьере</a:t>
            </a:r>
            <a:endParaRPr lang="ru-RU" dirty="0"/>
          </a:p>
        </p:txBody>
      </p:sp>
      <p:pic>
        <p:nvPicPr>
          <p:cNvPr id="26627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412875"/>
            <a:ext cx="4038600" cy="2349500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6628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37088" y="1412875"/>
            <a:ext cx="4038600" cy="2339975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6629" name="Picture 2" descr="C:\Users\PC\Downloads\Вишня\veer_na_stenu_v_interere_9536AFE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17963"/>
            <a:ext cx="4040187" cy="27955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3" descr="C:\Users\PC\Downloads\Вишня\veer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019550"/>
            <a:ext cx="3986212" cy="280511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907704" y="908720"/>
            <a:ext cx="7056784" cy="1398587"/>
          </a:xfrm>
        </p:spPr>
        <p:txBody>
          <a:bodyPr>
            <a:normAutofit fontScale="90000"/>
          </a:bodyPr>
          <a:lstStyle/>
          <a:p>
            <a:pPr marL="0" indent="0" algn="r">
              <a:defRPr/>
            </a:pPr>
            <a:r>
              <a:rPr lang="ru-RU" dirty="0" smtClean="0">
                <a:effectLst/>
              </a:rPr>
              <a:t>- Что </a:t>
            </a:r>
            <a:r>
              <a:rPr lang="ru-RU" dirty="0">
                <a:effectLst/>
              </a:rPr>
              <a:t>такое 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декоративно </a:t>
            </a:r>
            <a:r>
              <a:rPr lang="ru-RU" dirty="0">
                <a:effectLst/>
              </a:rPr>
              <a:t>- прикладное 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искусство</a:t>
            </a:r>
            <a:r>
              <a:rPr lang="ru-RU" dirty="0">
                <a:effectLst/>
              </a:rPr>
              <a:t>? 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Зачем </a:t>
            </a:r>
            <a:r>
              <a:rPr lang="ru-RU" dirty="0">
                <a:effectLst/>
              </a:rPr>
              <a:t>оно людям</a:t>
            </a:r>
            <a:r>
              <a:rPr lang="ru-RU" dirty="0" smtClean="0">
                <a:effectLst/>
              </a:rPr>
              <a:t>?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7950" y="4408488"/>
            <a:ext cx="7559675" cy="22463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eaLnBrk="1" hangingPunct="1">
              <a:buFontTx/>
              <a:buChar char="-"/>
              <a:defRPr/>
            </a:pPr>
            <a:r>
              <a:rPr lang="ru-RU" sz="2800" dirty="0"/>
              <a:t>Умелое, искусное выполнение </a:t>
            </a:r>
          </a:p>
          <a:p>
            <a:pPr eaLnBrk="1" hangingPunct="1">
              <a:defRPr/>
            </a:pPr>
            <a:r>
              <a:rPr lang="ru-RU" sz="2800" dirty="0"/>
              <a:t>всякого дела.</a:t>
            </a:r>
          </a:p>
          <a:p>
            <a:pPr eaLnBrk="1" hangingPunct="1">
              <a:defRPr/>
            </a:pPr>
            <a:r>
              <a:rPr lang="ru-RU" sz="2800" dirty="0"/>
              <a:t> - Умение художественно украсить любую вещь, применяемую в быту, дать ей особое звучание, оформить ее.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dirty="0" smtClean="0">
                <a:solidFill>
                  <a:schemeClr val="accent1"/>
                </a:solidFill>
                <a:effectLst/>
              </a:rPr>
              <a:t>Панно в интерьере</a:t>
            </a:r>
            <a:endParaRPr lang="ru-RU" dirty="0">
              <a:solidFill>
                <a:schemeClr val="accent1"/>
              </a:soli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5400000">
            <a:off x="-504564" y="2240868"/>
            <a:ext cx="6192688" cy="2088232"/>
          </a:xfrm>
          <a:extLst/>
        </p:spPr>
        <p:txBody>
          <a:bodyPr/>
          <a:lstStyle/>
          <a:p>
            <a:pPr eaLnBrk="1" hangingPunct="1">
              <a:defRPr/>
            </a:pPr>
            <a:endParaRPr lang="ru-RU" b="1" dirty="0" smtClean="0"/>
          </a:p>
          <a:p>
            <a:pPr algn="just" eaLnBrk="1" hangingPunct="1">
              <a:defRPr/>
            </a:pPr>
            <a:r>
              <a:rPr lang="ru-RU" b="1" dirty="0"/>
              <a:t>Панно</a:t>
            </a:r>
            <a:r>
              <a:rPr lang="ru-RU" dirty="0"/>
              <a:t> (фр. </a:t>
            </a:r>
            <a:r>
              <a:rPr lang="ru-RU" dirty="0" err="1"/>
              <a:t>panneau</a:t>
            </a:r>
            <a:r>
              <a:rPr lang="ru-RU" dirty="0"/>
              <a:t> от лат. </a:t>
            </a:r>
            <a:r>
              <a:rPr lang="ru-RU" dirty="0" err="1"/>
              <a:t>pannus</a:t>
            </a:r>
            <a:r>
              <a:rPr lang="ru-RU" dirty="0"/>
              <a:t> — кусок ткани) — вид монументального искусства, живописное произведение декоративного характера, обычно предназначенное для постоянного заполнения каких-либо участков стены (настенное </a:t>
            </a:r>
            <a:r>
              <a:rPr lang="ru-RU" b="1" dirty="0"/>
              <a:t>панно</a:t>
            </a:r>
            <a:r>
              <a:rPr lang="ru-RU" dirty="0"/>
              <a:t>) или потолка (плафон); барельеф, резная, лепная или керамическая композиция, служащая для той же цели.</a:t>
            </a:r>
            <a:r>
              <a:rPr lang="ru-RU" dirty="0" smtClean="0"/>
              <a:t>.</a:t>
            </a:r>
            <a:endParaRPr lang="ru-RU" dirty="0"/>
          </a:p>
          <a:p>
            <a:pPr eaLnBrk="1" hangingPunct="1">
              <a:defRPr/>
            </a:pP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3924300" y="188913"/>
            <a:ext cx="3959225" cy="2970212"/>
          </a:xfr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3924300" y="3284538"/>
            <a:ext cx="3960813" cy="3101975"/>
          </a:xfr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27654" name="Прямоугольник 5"/>
          <p:cNvSpPr>
            <a:spLocks noChangeArrowheads="1"/>
          </p:cNvSpPr>
          <p:nvPr/>
        </p:nvSpPr>
        <p:spPr bwMode="auto">
          <a:xfrm>
            <a:off x="2286000" y="2551113"/>
            <a:ext cx="457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dirty="0" smtClean="0">
                <a:solidFill>
                  <a:schemeClr val="accent1"/>
                </a:solidFill>
                <a:effectLst/>
              </a:rPr>
              <a:t>Триптих</a:t>
            </a:r>
            <a:endParaRPr lang="ru-RU" dirty="0">
              <a:solidFill>
                <a:schemeClr val="accent1"/>
              </a:soli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5400000">
            <a:off x="-576572" y="2456892"/>
            <a:ext cx="6048672" cy="1800200"/>
          </a:xfrm>
          <a:ln>
            <a:solidFill>
              <a:schemeClr val="accent1">
                <a:lumMod val="75000"/>
              </a:schemeClr>
            </a:solidFill>
          </a:ln>
          <a:extLst/>
        </p:spPr>
        <p:txBody>
          <a:bodyPr/>
          <a:lstStyle/>
          <a:p>
            <a:pPr eaLnBrk="1" hangingPunct="1">
              <a:defRPr/>
            </a:pPr>
            <a:endParaRPr lang="ru-RU" b="1" dirty="0" smtClean="0"/>
          </a:p>
          <a:p>
            <a:pPr algn="just" eaLnBrk="1" hangingPunct="1">
              <a:defRPr/>
            </a:pPr>
            <a:r>
              <a:rPr lang="ru-RU" b="1" dirty="0" smtClean="0"/>
              <a:t>Три́птих</a:t>
            </a:r>
            <a:r>
              <a:rPr lang="ru-RU" dirty="0"/>
              <a:t> — произведение искусства, состоящее из трёх картин, барельефов и др., объединенных общей идеей (складень). Работа разделяется на три секции или три резные панели, которые висят вместе и рядом.</a:t>
            </a:r>
          </a:p>
          <a:p>
            <a:pPr eaLnBrk="1" hangingPunct="1">
              <a:defRPr/>
            </a:pPr>
            <a:endParaRPr lang="ru-RU" dirty="0"/>
          </a:p>
        </p:txBody>
      </p:sp>
      <p:sp>
        <p:nvSpPr>
          <p:cNvPr id="28676" name="Прямоугольник 5"/>
          <p:cNvSpPr>
            <a:spLocks noChangeArrowheads="1"/>
          </p:cNvSpPr>
          <p:nvPr/>
        </p:nvSpPr>
        <p:spPr bwMode="auto">
          <a:xfrm>
            <a:off x="2286000" y="2551113"/>
            <a:ext cx="457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Tahoma" panose="020B0604030504040204" pitchFamily="34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2"/>
          </p:nvPr>
        </p:nvPicPr>
        <p:blipFill rotWithShape="1">
          <a:blip r:embed="rId2"/>
          <a:srcRect/>
          <a:stretch/>
        </p:blipFill>
        <p:spPr>
          <a:xfrm>
            <a:off x="3708400" y="333375"/>
            <a:ext cx="4722813" cy="2582863"/>
          </a:xfr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3" name="Объект 12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3708400" y="3092450"/>
            <a:ext cx="4751388" cy="3289300"/>
          </a:xfrm>
          <a:ln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Триптих в интерьере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00113" y="1701800"/>
            <a:ext cx="3200400" cy="4525963"/>
          </a:xfr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13300" y="1722438"/>
            <a:ext cx="3708400" cy="4525962"/>
          </a:xfrm>
          <a:ln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Триптих в интерьере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00113" y="1916113"/>
            <a:ext cx="3384550" cy="3384550"/>
          </a:xfr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/>
          <a:stretch/>
        </p:blipFill>
        <p:spPr>
          <a:xfrm>
            <a:off x="4572000" y="1916113"/>
            <a:ext cx="3513138" cy="3168650"/>
          </a:xfrm>
          <a:ln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Триптих в интерьере</a:t>
            </a:r>
            <a:endParaRPr lang="ru-RU" dirty="0"/>
          </a:p>
        </p:txBody>
      </p:sp>
      <p:pic>
        <p:nvPicPr>
          <p:cNvPr id="3174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844675"/>
            <a:ext cx="4038600" cy="3709988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1748" name="Объект 1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63875" y="1844675"/>
            <a:ext cx="6048375" cy="4025900"/>
          </a:xfrm>
          <a:ln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Триптих в интерьере</a:t>
            </a:r>
            <a:endParaRPr lang="ru-RU" dirty="0"/>
          </a:p>
        </p:txBody>
      </p:sp>
      <p:pic>
        <p:nvPicPr>
          <p:cNvPr id="32771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50" y="2060575"/>
            <a:ext cx="4237038" cy="3600450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2772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0563" y="2060575"/>
            <a:ext cx="4495800" cy="3600450"/>
          </a:xfrm>
          <a:ln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Триптих в интерьере</a:t>
            </a:r>
            <a:endParaRPr lang="ru-RU" dirty="0"/>
          </a:p>
        </p:txBody>
      </p:sp>
      <p:pic>
        <p:nvPicPr>
          <p:cNvPr id="3379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4221163"/>
            <a:ext cx="3848100" cy="2419350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3796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1412875"/>
            <a:ext cx="7540625" cy="2592388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932363" y="6300788"/>
            <a:ext cx="273526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Цветущая вишня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Триптих в интерьере</a:t>
            </a:r>
            <a:endParaRPr lang="ru-RU" dirty="0"/>
          </a:p>
        </p:txBody>
      </p:sp>
      <p:pic>
        <p:nvPicPr>
          <p:cNvPr id="34819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5738" y="4397375"/>
            <a:ext cx="4176712" cy="2281238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4820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1412875"/>
            <a:ext cx="7240588" cy="2736850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908175" y="6308725"/>
            <a:ext cx="199072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Цветущая вишня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Цветущая вишня в интерьере</a:t>
            </a:r>
            <a:endParaRPr lang="ru-RU" dirty="0"/>
          </a:p>
        </p:txBody>
      </p:sp>
      <p:pic>
        <p:nvPicPr>
          <p:cNvPr id="36868" name="Picture 4" descr="G:\5 класс урок\вишня\img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/>
        </p:blipFill>
        <p:spPr bwMode="auto">
          <a:xfrm>
            <a:off x="684213" y="1557338"/>
            <a:ext cx="7775575" cy="4930775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Цветущая вишня в интерьере</a:t>
            </a:r>
            <a:endParaRPr lang="ru-RU" dirty="0"/>
          </a:p>
        </p:txBody>
      </p:sp>
      <p:pic>
        <p:nvPicPr>
          <p:cNvPr id="34824" name="Picture 8" descr="G:\5 класс урок\вишня\gjgjgjgjgjgj-8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/>
        </p:blipFill>
        <p:spPr bwMode="auto">
          <a:xfrm>
            <a:off x="827088" y="1773238"/>
            <a:ext cx="8031162" cy="353060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2"/>
          <p:cNvSpPr>
            <a:spLocks noChangeArrowheads="1"/>
          </p:cNvSpPr>
          <p:nvPr/>
        </p:nvSpPr>
        <p:spPr bwMode="auto">
          <a:xfrm>
            <a:off x="539750" y="554038"/>
            <a:ext cx="7993063" cy="575468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Декоративно-прикладное искусство</a:t>
            </a:r>
            <a:r>
              <a:rPr lang="ru-RU" sz="1600" dirty="0"/>
              <a:t> (от лат. </a:t>
            </a:r>
            <a:r>
              <a:rPr lang="ru-RU" sz="1600" dirty="0" err="1"/>
              <a:t>deco</a:t>
            </a:r>
            <a:r>
              <a:rPr lang="ru-RU" sz="1600" dirty="0"/>
              <a:t> — украшаю) — широкий раздел искусства, который охватывает различные отрасли творческой деятельности, направленной на создание художественных изделий </a:t>
            </a:r>
            <a:r>
              <a:rPr lang="ru-RU" sz="1600" b="1" i="1" dirty="0"/>
              <a:t>с </a:t>
            </a:r>
            <a:r>
              <a:rPr lang="ru-RU" sz="1600" b="1" i="1" dirty="0">
                <a:solidFill>
                  <a:schemeClr val="accent1">
                    <a:lumMod val="75000"/>
                  </a:schemeClr>
                </a:solidFill>
              </a:rPr>
              <a:t>утилитарными и художественными функциями</a:t>
            </a:r>
            <a:r>
              <a:rPr lang="ru-RU" sz="1600" b="1" i="1" dirty="0">
                <a:solidFill>
                  <a:srgbClr val="FF0000"/>
                </a:solidFill>
              </a:rPr>
              <a:t>.</a:t>
            </a:r>
            <a:r>
              <a:rPr lang="ru-RU" sz="1600" b="1" i="1" dirty="0"/>
              <a:t> </a:t>
            </a:r>
            <a:r>
              <a:rPr lang="ru-RU" sz="1600" dirty="0"/>
              <a:t>Собирательный термин, условно объединяет два обширных рода искусств: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декоративное и прикладное. </a:t>
            </a:r>
            <a:r>
              <a:rPr lang="ru-RU" sz="1600" dirty="0"/>
              <a:t>В отличие от произведений изящного искусства, предназначенных для эстетического наслаждения и относящихся к чистому искусству, многочисленные проявления декоративно-прикладного творчества могут иметь </a:t>
            </a:r>
            <a:r>
              <a:rPr lang="ru-RU" sz="1600" b="1" u="sng" dirty="0"/>
              <a:t>практическое употребление в повседневной жизни.</a:t>
            </a:r>
          </a:p>
          <a:p>
            <a:pPr algn="just" eaLnBrk="1" hangingPunct="1">
              <a:defRPr/>
            </a:pPr>
            <a:r>
              <a:rPr lang="ru-RU" sz="1600" dirty="0"/>
              <a:t>Произведения декоративно-прикладного искусства отвечают нескольким характеристикам: обладают эстетическим качеством; рассчитаны на художественный эффект; служат для оформления быта и интерьера. Такими произведениями являются: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одежда, плательные и декоративные ткани, ковры, мебель, художественное стекло, фарфор, фаянс, ювелирные и другие художественные изделия. </a:t>
            </a:r>
            <a:r>
              <a:rPr lang="ru-RU" sz="1600" dirty="0"/>
              <a:t>В академической литературе со второй половины XIX века утвердилась </a:t>
            </a:r>
            <a:r>
              <a:rPr lang="ru-RU" sz="1600" b="1" dirty="0"/>
              <a:t>классификация отраслей декоративно-прикладного искусства по материалу </a:t>
            </a:r>
            <a:r>
              <a:rPr lang="ru-RU" sz="1600" dirty="0"/>
              <a:t>(металл, керамика, текстиль, дерево), </a:t>
            </a:r>
            <a:r>
              <a:rPr lang="ru-RU" sz="1600" b="1" dirty="0"/>
              <a:t>по технике выполнения</a:t>
            </a:r>
            <a:r>
              <a:rPr lang="ru-RU" sz="1600" dirty="0"/>
              <a:t> (резьба, роспись, вышивка, набойка, литьё, чеканка, интарсия (картины из разных сортов дерева) и т. д.) и </a:t>
            </a:r>
            <a:r>
              <a:rPr lang="ru-RU" sz="1600" b="1" dirty="0"/>
              <a:t>по функциональным признакам использования предмета </a:t>
            </a:r>
            <a:r>
              <a:rPr lang="ru-RU" sz="1600" dirty="0"/>
              <a:t>(мебель, посуда, игрушки). Эта классификация обусловлена важной ролью конструктивно-технологического начала в декоративно-прикладном искусстве и его непосредственной связью с производством.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Цветущая вишня в интерьере</a:t>
            </a:r>
            <a:endParaRPr lang="ru-RU" dirty="0"/>
          </a:p>
        </p:txBody>
      </p:sp>
      <p:pic>
        <p:nvPicPr>
          <p:cNvPr id="37891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4250" y="4875213"/>
            <a:ext cx="3946525" cy="1806575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7892" name="Picture 3" descr="G:\5 класс урок\вишня\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54625" y="4856163"/>
            <a:ext cx="2924175" cy="1809750"/>
          </a:xfrm>
          <a:noFill/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7893" name="Picture 4" descr="G:\5 класс урок\вишня\triptih-15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3" y="1557338"/>
            <a:ext cx="3446462" cy="32115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 descr="G:\5 класс урок\вишня\pm0023_3-764x76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557338"/>
            <a:ext cx="4535487" cy="32115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Цветущая вишня в интерьере</a:t>
            </a:r>
            <a:endParaRPr lang="ru-RU" dirty="0"/>
          </a:p>
        </p:txBody>
      </p:sp>
      <p:pic>
        <p:nvPicPr>
          <p:cNvPr id="38915" name="Picture 5" descr="G:\5 класс урок\вишня\original-brown-and-red-cherry-blossom-triptych-painting-on-canvas.-280.00-via-etsy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63675"/>
            <a:ext cx="4052887" cy="17684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7" descr="G:\5 класс урок\вишня\сакур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463675"/>
            <a:ext cx="4464050" cy="38115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7" name="Picture 2" descr="G:\5 класс урок\вишня\80c0492dc6b7ce22c86be40c4da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3789363"/>
            <a:ext cx="4043363" cy="257651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1081088" y="380256"/>
            <a:ext cx="8062912" cy="3336776"/>
          </a:xfrm>
          <a:extLst/>
        </p:spPr>
        <p:txBody>
          <a:bodyPr/>
          <a:lstStyle/>
          <a:p>
            <a:pPr>
              <a:defRPr/>
            </a:pPr>
            <a:r>
              <a:rPr lang="ru-RU" sz="2000" b="1" i="1" dirty="0" smtClean="0"/>
              <a:t>Как вы заметили, излюбленными </a:t>
            </a:r>
            <a:r>
              <a:rPr lang="ru-RU" sz="2000" b="1" i="1" dirty="0"/>
              <a:t>образами художников являются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</a:rPr>
              <a:t>природные мотивы</a:t>
            </a:r>
            <a:r>
              <a:rPr lang="ru-RU" sz="2000" b="1" i="1" dirty="0" smtClean="0"/>
              <a:t>. Независимо </a:t>
            </a:r>
            <a:r>
              <a:rPr lang="ru-RU" sz="2000" b="1" i="1" dirty="0"/>
              <a:t>от того , </a:t>
            </a:r>
            <a:endParaRPr lang="ru-RU" sz="2000" b="1" i="1" dirty="0" smtClean="0"/>
          </a:p>
          <a:p>
            <a:pPr>
              <a:defRPr/>
            </a:pPr>
            <a:r>
              <a:rPr lang="ru-RU" sz="2000" b="1" i="1" dirty="0" smtClean="0"/>
              <a:t>в </a:t>
            </a:r>
            <a:r>
              <a:rPr lang="ru-RU" sz="2000" b="1" i="1" dirty="0"/>
              <a:t>какой технике работает автор. Художники очень </a:t>
            </a:r>
            <a:endParaRPr lang="ru-RU" sz="2000" b="1" i="1" dirty="0" smtClean="0"/>
          </a:p>
          <a:p>
            <a:pPr>
              <a:defRPr/>
            </a:pPr>
            <a:r>
              <a:rPr lang="ru-RU" sz="2000" b="1" i="1" dirty="0" smtClean="0"/>
              <a:t>любят изображать цветы</a:t>
            </a:r>
            <a:r>
              <a:rPr lang="ru-RU" sz="2000" b="1" i="1" dirty="0"/>
              <a:t>, птиц, </a:t>
            </a:r>
            <a:r>
              <a:rPr lang="ru-RU" sz="2000" b="1" i="1" dirty="0" smtClean="0"/>
              <a:t>деревья- ведь </a:t>
            </a:r>
          </a:p>
          <a:p>
            <a:pPr>
              <a:defRPr/>
            </a:pPr>
            <a:r>
              <a:rPr lang="ru-RU" sz="2000" b="1" i="1" dirty="0" smtClean="0"/>
              <a:t>они окружают нас </a:t>
            </a:r>
            <a:r>
              <a:rPr lang="ru-RU" sz="2000" b="1" i="1" dirty="0"/>
              <a:t>в лесу, в </a:t>
            </a:r>
            <a:r>
              <a:rPr lang="ru-RU" sz="2000" b="1" i="1" dirty="0" smtClean="0"/>
              <a:t>парке. В </a:t>
            </a:r>
          </a:p>
          <a:p>
            <a:pPr>
              <a:defRPr/>
            </a:pPr>
            <a:r>
              <a:rPr lang="ru-RU" sz="2000" b="1" i="1" dirty="0" smtClean="0"/>
              <a:t>общении с </a:t>
            </a:r>
            <a:r>
              <a:rPr lang="ru-RU" sz="2000" b="1" i="1" dirty="0"/>
              <a:t>природой </a:t>
            </a:r>
            <a:r>
              <a:rPr lang="ru-RU" sz="2000" b="1" i="1" dirty="0" smtClean="0"/>
              <a:t>мы черпаем </a:t>
            </a:r>
          </a:p>
          <a:p>
            <a:pPr>
              <a:defRPr/>
            </a:pPr>
            <a:r>
              <a:rPr lang="ru-RU" sz="2000" b="1" i="1" dirty="0" smtClean="0"/>
              <a:t>силы </a:t>
            </a:r>
            <a:r>
              <a:rPr lang="ru-RU" sz="2000" b="1" i="1" dirty="0"/>
              <a:t>и </a:t>
            </a:r>
            <a:r>
              <a:rPr lang="ru-RU" sz="2000" b="1" i="1" dirty="0" smtClean="0"/>
              <a:t>вдохновенье, пропуская </a:t>
            </a:r>
            <a:r>
              <a:rPr lang="ru-RU" sz="2000" b="1" i="1" dirty="0"/>
              <a:t>через </a:t>
            </a:r>
            <a:endParaRPr lang="ru-RU" sz="2000" b="1" i="1" dirty="0" smtClean="0"/>
          </a:p>
          <a:p>
            <a:pPr marL="65087">
              <a:defRPr/>
            </a:pPr>
            <a:r>
              <a:rPr lang="ru-RU" sz="2000" b="1" i="1" dirty="0" smtClean="0"/>
              <a:t>свою </a:t>
            </a:r>
            <a:r>
              <a:rPr lang="ru-RU" sz="2000" b="1" i="1" dirty="0"/>
              <a:t>фантазию и </a:t>
            </a:r>
            <a:r>
              <a:rPr lang="ru-RU" sz="2000" b="1" i="1" dirty="0" smtClean="0"/>
              <a:t>создавая </a:t>
            </a:r>
          </a:p>
          <a:p>
            <a:pPr marL="65087">
              <a:defRPr/>
            </a:pPr>
            <a:r>
              <a:rPr lang="ru-RU" sz="2000" b="1" i="1" dirty="0" smtClean="0"/>
              <a:t>свою </a:t>
            </a:r>
            <a:r>
              <a:rPr lang="ru-RU" sz="2000" b="1" i="1" dirty="0"/>
              <a:t>красоту </a:t>
            </a:r>
            <a:endParaRPr lang="ru-RU" sz="2000" b="1" i="1" dirty="0" smtClean="0"/>
          </a:p>
          <a:p>
            <a:pPr marL="65087">
              <a:defRPr/>
            </a:pPr>
            <a:r>
              <a:rPr lang="ru-RU" sz="2000" b="1" i="1" dirty="0" smtClean="0"/>
              <a:t>вокруг себя.</a:t>
            </a:r>
            <a:endParaRPr lang="ru-RU" sz="2000" b="1" i="1" dirty="0"/>
          </a:p>
        </p:txBody>
      </p:sp>
      <p:pic>
        <p:nvPicPr>
          <p:cNvPr id="39939" name="Picture 5" descr="G:\5 класс урок\вишня\152673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636838"/>
            <a:ext cx="5221288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8748464" cy="3096344"/>
          </a:xfrm>
        </p:spPr>
        <p:txBody>
          <a:bodyPr/>
          <a:lstStyle/>
          <a:p>
            <a:pPr>
              <a:defRPr/>
            </a:pPr>
            <a:r>
              <a:rPr lang="ru-RU" sz="8800" b="1" dirty="0" smtClean="0"/>
              <a:t>Практическая работа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2000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915816" y="188640"/>
            <a:ext cx="6084168" cy="761529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Практическая работа</a:t>
            </a:r>
            <a:br>
              <a:rPr lang="ru-RU" dirty="0" smtClean="0"/>
            </a:br>
            <a:r>
              <a:rPr lang="ru-RU" sz="2000" dirty="0" smtClean="0"/>
              <a:t>(поэтапное изготовление цветка)</a:t>
            </a:r>
            <a:endParaRPr lang="ru-RU" sz="2000" dirty="0"/>
          </a:p>
        </p:txBody>
      </p:sp>
      <p:pic>
        <p:nvPicPr>
          <p:cNvPr id="41987" name="Picture 8" descr="http://growinggarden.ru/img/2016/020513/40217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3500438"/>
            <a:ext cx="5794375" cy="14414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14" descr="http://www.karakyli.ru/wp-content/uploads/2014/04/tcvetok-bumaga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196975"/>
            <a:ext cx="2951162" cy="20335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9" name="Picture 16" descr="tcvetok-bumaga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3494088"/>
            <a:ext cx="2951163" cy="1447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0" name="Picture 18" descr="http://www.karakyli.ru/wp-content/uploads/2014/04/tcvetok-bumaga1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5222875"/>
            <a:ext cx="2976562" cy="13017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1" name="Picture 4" descr="http://4.bp.blogspot.com/-XtkJt2or2hU/T9OhxoAonOI/AAAAAAAADcI/d9PlZr0LLI0/s1600/Paper+Decorations+1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196975"/>
            <a:ext cx="5794375" cy="20335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92" name="Прямоугольник 1"/>
          <p:cNvSpPr>
            <a:spLocks noChangeArrowheads="1"/>
          </p:cNvSpPr>
          <p:nvPr/>
        </p:nvSpPr>
        <p:spPr bwMode="auto">
          <a:xfrm>
            <a:off x="3203575" y="5105400"/>
            <a:ext cx="38512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latin typeface="Tahoma" panose="020B0604030504040204" pitchFamily="34" charset="0"/>
              </a:rPr>
              <a:t>1. Сложите квадрат по диагонали.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latin typeface="Tahoma" panose="020B0604030504040204" pitchFamily="34" charset="0"/>
              </a:rPr>
              <a:t>2. Сложите еще раз пополам.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latin typeface="Tahoma" panose="020B0604030504040204" pitchFamily="34" charset="0"/>
              </a:rPr>
              <a:t>3. И еще раз пополам.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latin typeface="Tahoma" panose="020B0604030504040204" pitchFamily="34" charset="0"/>
              </a:rPr>
              <a:t>4. Нарисуйте лепесток цветка.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latin typeface="Tahoma" panose="020B0604030504040204" pitchFamily="34" charset="0"/>
              </a:rPr>
              <a:t>5. Вырежьте по намеченному контуру.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latin typeface="Tahoma" panose="020B0604030504040204" pitchFamily="34" charset="0"/>
              </a:rPr>
              <a:t>6. Разверните полученный цветок.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915816" y="188640"/>
            <a:ext cx="6084168" cy="761529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Практическая работа</a:t>
            </a:r>
            <a:endParaRPr lang="ru-RU" dirty="0"/>
          </a:p>
        </p:txBody>
      </p:sp>
      <p:pic>
        <p:nvPicPr>
          <p:cNvPr id="43011" name="Picture 2" descr="C:\Users\PC\Downloads\Вишня\3015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981075"/>
            <a:ext cx="4872037" cy="29225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2" name="Picture 4" descr="C:\Users\PC\Downloads\Вишня\diy 0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981075"/>
            <a:ext cx="3021013" cy="29225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3" name="Picture 2" descr="C:\Users\PC\Downloads\Вишня\how-to-make-3d-paper-flower-wall-art_24756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149725"/>
            <a:ext cx="716915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915816" y="188640"/>
            <a:ext cx="6084168" cy="761529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Практическая работа</a:t>
            </a:r>
            <a:br>
              <a:rPr lang="ru-RU" dirty="0" smtClean="0"/>
            </a:br>
            <a:r>
              <a:rPr lang="ru-RU" sz="2000" dirty="0" smtClean="0"/>
              <a:t>(поэтапное изготовление листика)</a:t>
            </a:r>
            <a:endParaRPr lang="ru-RU" sz="2000" dirty="0"/>
          </a:p>
        </p:txBody>
      </p:sp>
      <p:sp>
        <p:nvSpPr>
          <p:cNvPr id="44035" name="Прямоугольник 1"/>
          <p:cNvSpPr>
            <a:spLocks noChangeArrowheads="1"/>
          </p:cNvSpPr>
          <p:nvPr/>
        </p:nvSpPr>
        <p:spPr bwMode="auto">
          <a:xfrm>
            <a:off x="2484438" y="4149725"/>
            <a:ext cx="2951162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latin typeface="Tahoma" panose="020B0604030504040204" pitchFamily="34" charset="0"/>
              </a:rPr>
              <a:t>1. Сложите прямоугольник  пополам.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latin typeface="Tahoma" panose="020B0604030504040204" pitchFamily="34" charset="0"/>
              </a:rPr>
              <a:t>2. Нарисуйте половину листика.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latin typeface="Tahoma" panose="020B0604030504040204" pitchFamily="34" charset="0"/>
              </a:rPr>
              <a:t>3. Вырежьте по намеченному контуру.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>
                <a:latin typeface="Tahoma" panose="020B0604030504040204" pitchFamily="34" charset="0"/>
              </a:rPr>
              <a:t>4. Разверните полученный листик.</a:t>
            </a:r>
          </a:p>
        </p:txBody>
      </p:sp>
      <p:pic>
        <p:nvPicPr>
          <p:cNvPr id="44036" name="Picture 3" descr="C:\Users\PC\Downloads\Вишня\listj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1127125"/>
            <a:ext cx="1908175" cy="552291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7" name="Picture 3" descr="C:\Users\PC\Downloads\Вишня\1361997979_dsc07937_640x4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1133475"/>
            <a:ext cx="2947988" cy="2592388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8" name="Picture 4" descr="C:\Users\PC\Downloads\Вишня\u0qYNGmAkz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3887788"/>
            <a:ext cx="2081213" cy="27622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9" name="Picture 5" descr="C:\Users\PC\Downloads\Вишня\depositphotos_3136633-stock-illustration-branch-of-the-cherry-blossom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900" y="1125538"/>
            <a:ext cx="2765425" cy="2592387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915816" y="188640"/>
            <a:ext cx="6084168" cy="761529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Практическая работа</a:t>
            </a:r>
            <a:endParaRPr lang="ru-RU" dirty="0"/>
          </a:p>
        </p:txBody>
      </p:sp>
      <p:pic>
        <p:nvPicPr>
          <p:cNvPr id="45059" name="Picture 5" descr="G:\5 класс урок\вишня\35e7310d4f9bd4170fdc78bc0ab1--kartiny-i-panno-sakura-v-tsvet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371600"/>
            <a:ext cx="295592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5" descr="G:\5 класс урок\вишня\35e7310d4f9bd4170fdc78bc0ab1--kartiny-i-panno-sakura-v-tsvet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371600"/>
            <a:ext cx="289877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5" descr="G:\5 класс урок\вишня\35e7310d4f9bd4170fdc78bc0ab1--kartiny-i-panno-sakura-v-tsvet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488" y="1371600"/>
            <a:ext cx="2922587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Декоративно-прикладное искусство 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</a:rPr>
              <a:t>(народные промыслы)</a:t>
            </a:r>
            <a:endParaRPr lang="ru-RU" sz="2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extLst/>
        </p:spPr>
        <p:txBody>
          <a:bodyPr/>
          <a:lstStyle/>
          <a:p>
            <a:pPr>
              <a:defRPr/>
            </a:pPr>
            <a:r>
              <a:rPr lang="ru-RU" b="1" dirty="0" err="1" smtClean="0"/>
              <a:t>Жостово</a:t>
            </a:r>
            <a:r>
              <a:rPr lang="ru-RU" b="1" dirty="0" smtClean="0"/>
              <a:t>    Хохлома</a:t>
            </a:r>
            <a:endParaRPr lang="ru-RU" b="1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183010"/>
          </a:xfrm>
          <a:solidFill>
            <a:schemeClr val="tx1"/>
          </a:solidFill>
          <a:extLst/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bg1"/>
                </a:solidFill>
              </a:rPr>
              <a:t>Городец    Гжель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1269" name="Объект 1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01850" y="306388"/>
            <a:ext cx="3749675" cy="2978150"/>
          </a:xfrm>
        </p:spPr>
      </p:pic>
      <p:pic>
        <p:nvPicPr>
          <p:cNvPr id="11270" name="Picture 8" descr="https://in-dee.ru/_ajax/nicedit/upload/258778057IMG_9657%20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3409950"/>
            <a:ext cx="3751263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5" descr="C:\Users\PC\Downloads\Вишня\post-917890-13288646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575" y="3406775"/>
            <a:ext cx="2967038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7" descr="http://www.souvenirdvor.ru/wa-data/public/shop/products/30/88/8830/images/66187/66187.7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575" y="307975"/>
            <a:ext cx="2967038" cy="297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32656"/>
            <a:ext cx="752144" cy="6219040"/>
          </a:xfrm>
        </p:spPr>
        <p:txBody>
          <a:bodyPr/>
          <a:lstStyle/>
          <a:p>
            <a:pPr>
              <a:defRPr/>
            </a:pPr>
            <a:r>
              <a:rPr lang="ru-RU" sz="1800" dirty="0" smtClean="0"/>
              <a:t>Кто создает предметы  декоративно -прикладного искусства?  Как их называют?</a:t>
            </a:r>
            <a:endParaRPr lang="ru-RU" sz="18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1042988" y="5300663"/>
            <a:ext cx="7821612" cy="1152525"/>
          </a:xfrm>
          <a:solidFill>
            <a:schemeClr val="accent1">
              <a:alpha val="14902"/>
            </a:schemeClr>
          </a:solidFill>
          <a:ln>
            <a:headEnd/>
            <a:tailEnd/>
          </a:ln>
        </p:spPr>
        <p:txBody>
          <a:bodyPr/>
          <a:lstStyle/>
          <a:p>
            <a:pPr algn="just">
              <a:spcBef>
                <a:spcPct val="0"/>
              </a:spcBef>
            </a:pPr>
            <a:r>
              <a:rPr lang="ru-RU" altLang="ru-RU" sz="1800" b="1" smtClean="0"/>
              <a:t>Ма́стер</a:t>
            </a:r>
            <a:r>
              <a:rPr lang="ru-RU" altLang="ru-RU" sz="1800" smtClean="0"/>
              <a:t> (от лат. magister): </a:t>
            </a:r>
            <a:r>
              <a:rPr lang="ru-RU" altLang="ru-RU" sz="1800" b="1" smtClean="0"/>
              <a:t>Мастер</a:t>
            </a:r>
            <a:r>
              <a:rPr lang="ru-RU" altLang="ru-RU" sz="1800" smtClean="0"/>
              <a:t> — человек, достигший высокого искусства в своем деле, вкладывающий в свой труд смекалку, творчество, делающий предметы необычные и оригинальные, а также превосходно знающий своё ремесло.</a:t>
            </a:r>
          </a:p>
        </p:txBody>
      </p:sp>
      <p:pic>
        <p:nvPicPr>
          <p:cNvPr id="9" name="Picture 6" descr="Gorodets_Gorod_Masterov_gonchar"/>
          <p:cNvPicPr>
            <a:picLocks noChangeAspect="1" noChangeArrowheads="1"/>
          </p:cNvPicPr>
          <p:nvPr/>
        </p:nvPicPr>
        <p:blipFill rotWithShape="1">
          <a:blip r:embed="rId2"/>
          <a:srcRect/>
          <a:stretch/>
        </p:blipFill>
        <p:spPr bwMode="auto">
          <a:xfrm>
            <a:off x="4572000" y="382588"/>
            <a:ext cx="3656013" cy="3144837"/>
          </a:xfrm>
          <a:prstGeom prst="rect">
            <a:avLst/>
          </a:prstGeom>
          <a:solidFill>
            <a:schemeClr val="tx1"/>
          </a:solidFill>
          <a:ln w="31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" name="Picture 12" descr="ae894ffc7a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3963" y="538163"/>
            <a:ext cx="2843212" cy="3792537"/>
          </a:xfrm>
          <a:prstGeom prst="rect">
            <a:avLst/>
          </a:prstGeom>
          <a:noFill/>
          <a:ln w="31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0" name="Picture 2" descr="http://www.treefrog.ru/images/phocagallery/images/places/mosk-oblast/zhostovo/thumbs/phoca_thumb_l_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38" y="2960688"/>
            <a:ext cx="3348037" cy="2232025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2" name="Picture 4" descr="http://images.vfl.ru/ii/1357486436/ff7e2b82/1516483_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650" y="2493963"/>
            <a:ext cx="2611438" cy="24479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Gorodets_Gorod_Masterov_gonchar"/>
          <p:cNvPicPr>
            <a:picLocks noChangeAspect="1" noChangeArrowheads="1"/>
          </p:cNvPicPr>
          <p:nvPr/>
        </p:nvPicPr>
        <p:blipFill rotWithShape="1">
          <a:blip r:embed="rId2"/>
          <a:srcRect/>
          <a:stretch/>
        </p:blipFill>
        <p:spPr bwMode="auto">
          <a:xfrm>
            <a:off x="4625975" y="320675"/>
            <a:ext cx="3656013" cy="3144838"/>
          </a:xfrm>
          <a:prstGeom prst="rect">
            <a:avLst/>
          </a:prstGeom>
          <a:solidFill>
            <a:schemeClr val="tx1"/>
          </a:solidFill>
          <a:ln w="31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2" name="Picture 12" descr="ae894ffc7a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7938" y="476250"/>
            <a:ext cx="2843212" cy="3792538"/>
          </a:xfrm>
          <a:prstGeom prst="rect">
            <a:avLst/>
          </a:prstGeom>
          <a:noFill/>
          <a:ln w="31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www.treefrog.ru/images/phocagallery/images/places/mosk-oblast/zhostovo/thumbs/phoca_thumb_l_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413" y="2898775"/>
            <a:ext cx="3348037" cy="2232025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718" y="260648"/>
            <a:ext cx="702890" cy="6154737"/>
          </a:xfrm>
        </p:spPr>
        <p:txBody>
          <a:bodyPr>
            <a:normAutofit fontScale="90000"/>
          </a:bodyPr>
          <a:lstStyle/>
          <a:p>
            <a:pPr indent="0">
              <a:defRPr/>
            </a:pPr>
            <a:r>
              <a:rPr lang="ru-RU" sz="2200" dirty="0">
                <a:solidFill>
                  <a:schemeClr val="accent2">
                    <a:lumMod val="75000"/>
                  </a:schemeClr>
                </a:solidFill>
                <a:effectLst/>
              </a:rPr>
              <a:t>Декоративно – прикладное искусство может быть молодым и современным</a:t>
            </a:r>
            <a:r>
              <a:rPr lang="ru-RU" sz="1800" dirty="0">
                <a:effectLst/>
              </a:rPr>
              <a:t>. </a:t>
            </a: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16013" y="290513"/>
            <a:ext cx="215900" cy="3017837"/>
          </a:xfrm>
          <a:solidFill>
            <a:schemeClr val="accent1"/>
          </a:solidFill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116013" y="3427413"/>
            <a:ext cx="215900" cy="3017837"/>
          </a:xfrm>
          <a:solidFill>
            <a:schemeClr val="accent1"/>
          </a:solidFill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2293" name="Объект 4"/>
          <p:cNvSpPr>
            <a:spLocks noGrp="1"/>
          </p:cNvSpPr>
          <p:nvPr>
            <p:ph sz="quarter" idx="2"/>
          </p:nvPr>
        </p:nvSpPr>
        <p:spPr>
          <a:xfrm>
            <a:off x="1403350" y="290513"/>
            <a:ext cx="7477125" cy="3017837"/>
          </a:xfrm>
        </p:spPr>
        <p:txBody>
          <a:bodyPr/>
          <a:lstStyle/>
          <a:p>
            <a:pPr>
              <a:defRPr/>
            </a:pPr>
            <a:r>
              <a:rPr lang="ru-RU" altLang="ru-RU" dirty="0" smtClean="0"/>
              <a:t>- Вы знаете, в  чём состоит отличие произведений современного ДПИ от изделий народного искусства?</a:t>
            </a:r>
            <a:r>
              <a:rPr lang="ru-RU" dirty="0"/>
              <a:t> 	</a:t>
            </a:r>
            <a:endParaRPr lang="ru-RU" dirty="0" smtClean="0"/>
          </a:p>
          <a:p>
            <a:pPr marL="65087" indent="0" algn="just">
              <a:buFont typeface="Wingdings 2" panose="05020102010507070707" pitchFamily="18" charset="2"/>
              <a:buNone/>
              <a:defRPr/>
            </a:pPr>
            <a:r>
              <a:rPr lang="ru-RU" sz="1400" dirty="0" smtClean="0"/>
              <a:t>В отличие </a:t>
            </a:r>
            <a:r>
              <a:rPr lang="ru-RU" sz="1400" dirty="0"/>
              <a:t>от народного мастера, работающего в традиции и сохраняющего в своем творчестве проверенные временем и передаваемые из поколения в поколение правила и навыки, современный художник – прикладник свободен в осуществлении творческих замыслов. Он смело экспериментирует с материалом, формой, цветом, создавая всякий раз что-то совершенно </a:t>
            </a:r>
            <a:r>
              <a:rPr lang="ru-RU" sz="1400" dirty="0" smtClean="0"/>
              <a:t>новое. </a:t>
            </a:r>
            <a:endParaRPr lang="ru-RU" altLang="ru-RU" sz="1400" dirty="0" smtClean="0"/>
          </a:p>
        </p:txBody>
      </p:sp>
      <p:sp>
        <p:nvSpPr>
          <p:cNvPr id="12294" name="Объект 5"/>
          <p:cNvSpPr>
            <a:spLocks noGrp="1"/>
          </p:cNvSpPr>
          <p:nvPr>
            <p:ph sz="quarter" idx="4"/>
          </p:nvPr>
        </p:nvSpPr>
        <p:spPr>
          <a:xfrm>
            <a:off x="1331913" y="2997200"/>
            <a:ext cx="7650162" cy="1368425"/>
          </a:xfrm>
        </p:spPr>
        <p:txBody>
          <a:bodyPr/>
          <a:lstStyle/>
          <a:p>
            <a:pPr>
              <a:defRPr/>
            </a:pPr>
            <a:r>
              <a:rPr lang="ru-RU" altLang="ru-RU" dirty="0" smtClean="0"/>
              <a:t>- А где именно используется современное декоративное искусство?</a:t>
            </a:r>
            <a:r>
              <a:rPr lang="ru-RU" b="1" dirty="0"/>
              <a:t> </a:t>
            </a:r>
            <a:endParaRPr lang="ru-RU" b="1" dirty="0" smtClean="0"/>
          </a:p>
          <a:p>
            <a:pPr marL="65087" indent="0" algn="just">
              <a:buFont typeface="Wingdings 2" panose="05020102010507070707" pitchFamily="18" charset="2"/>
              <a:buNone/>
              <a:defRPr/>
            </a:pPr>
            <a:r>
              <a:rPr lang="ru-RU" sz="1400" dirty="0"/>
              <a:t>Современное декоративное искусство в основном используется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в оформлении интерьеров зданий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ru-RU" sz="1400" dirty="0" smtClean="0"/>
              <a:t>Предметы </a:t>
            </a:r>
            <a:r>
              <a:rPr lang="ru-RU" sz="1400" dirty="0"/>
              <a:t>декоративно-прикладного искусства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создают среду, украшают быт, делают нашу жизнь более привлекательной и праздничной</a:t>
            </a:r>
            <a:r>
              <a:rPr lang="ru-RU" sz="1400" dirty="0"/>
              <a:t>. Самое главное, это искусство организует общение людей, помогает им понять друг друга. У каждого народа свои формы предметов, свои орнаменты, свои образы и мотивы. Используются и различные материалы: глина, металл, стекло, различные нити, ткань. Природные мотивы преобразованы фантазией художника в выразительный, обобщенный образ, без деталей и мелких подробностей. Образному языку </a:t>
            </a:r>
            <a:r>
              <a:rPr lang="ru-RU" sz="1400" dirty="0" smtClean="0"/>
              <a:t>декоративно - </a:t>
            </a:r>
            <a:r>
              <a:rPr lang="ru-RU" sz="1400" dirty="0"/>
              <a:t>прикладного искусства свойственна условность, орнаментальность. Здесь по </a:t>
            </a:r>
            <a:r>
              <a:rPr lang="ru-RU" sz="1400" dirty="0" smtClean="0"/>
              <a:t>– иному </a:t>
            </a:r>
            <a:r>
              <a:rPr lang="ru-RU" sz="1400" dirty="0"/>
              <a:t>используются художественные средства: форма, </a:t>
            </a:r>
            <a:r>
              <a:rPr lang="ru-RU" sz="1400" dirty="0" smtClean="0"/>
              <a:t>объём, </a:t>
            </a:r>
            <a:r>
              <a:rPr lang="ru-RU" sz="1400" dirty="0"/>
              <a:t>линия, ритм, цвет, фактура. Красота этого вида искусства, дает нам возможность назвать произведения сокровищами. Так давайте отправимся в путь за сокровищами</a:t>
            </a:r>
            <a:r>
              <a:rPr lang="ru-RU" sz="1400" b="1" dirty="0"/>
              <a:t>!</a:t>
            </a:r>
          </a:p>
          <a:p>
            <a:pPr>
              <a:defRPr/>
            </a:pPr>
            <a:endParaRPr lang="ru-RU" altLang="ru-RU" dirty="0" smtClean="0"/>
          </a:p>
          <a:p>
            <a:pPr>
              <a:defRPr/>
            </a:pPr>
            <a:endParaRPr lang="ru-RU" altLang="ru-RU" dirty="0" smtClean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50" y="290513"/>
            <a:ext cx="1066800" cy="6154737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8" y="290513"/>
            <a:ext cx="581025" cy="3017837"/>
          </a:xfrm>
          <a:solidFill>
            <a:schemeClr val="accent1"/>
          </a:solidFill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1188" y="3427413"/>
            <a:ext cx="581025" cy="3017837"/>
          </a:xfrm>
          <a:solidFill>
            <a:schemeClr val="accent1"/>
          </a:solidFill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2293" name="Объект 4"/>
          <p:cNvSpPr>
            <a:spLocks noGrp="1"/>
          </p:cNvSpPr>
          <p:nvPr>
            <p:ph sz="quarter" idx="2"/>
          </p:nvPr>
        </p:nvSpPr>
        <p:spPr>
          <a:xfrm>
            <a:off x="1403350" y="290513"/>
            <a:ext cx="7477125" cy="3017837"/>
          </a:xfrm>
        </p:spPr>
        <p:txBody>
          <a:bodyPr/>
          <a:lstStyle/>
          <a:p>
            <a:pPr>
              <a:defRPr/>
            </a:pPr>
            <a:r>
              <a:rPr lang="ru-RU" altLang="ru-RU" dirty="0" smtClean="0"/>
              <a:t>- Что такое </a:t>
            </a:r>
            <a:r>
              <a:rPr lang="ru-RU" altLang="ru-RU" dirty="0" smtClean="0">
                <a:solidFill>
                  <a:schemeClr val="accent1">
                    <a:lumMod val="75000"/>
                  </a:schemeClr>
                </a:solidFill>
              </a:rPr>
              <a:t>«интерьер</a:t>
            </a:r>
            <a:r>
              <a:rPr lang="ru-RU" altLang="ru-RU" dirty="0">
                <a:solidFill>
                  <a:schemeClr val="accent1">
                    <a:lumMod val="75000"/>
                  </a:schemeClr>
                </a:solidFill>
              </a:rPr>
              <a:t>»</a:t>
            </a:r>
            <a:r>
              <a:rPr lang="ru-RU" altLang="ru-RU" dirty="0"/>
              <a:t>?</a:t>
            </a:r>
            <a:r>
              <a:rPr lang="ru-RU" alt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65087" indent="0" algn="just">
              <a:buFont typeface="Wingdings 2" panose="05020102010507070707" pitchFamily="18" charset="2"/>
              <a:buNone/>
              <a:defRPr/>
            </a:pPr>
            <a:r>
              <a:rPr lang="ru-RU" altLang="ru-RU" sz="2000" dirty="0" smtClean="0"/>
              <a:t>Интерьер</a:t>
            </a:r>
            <a:r>
              <a:rPr lang="ru-RU" altLang="ru-RU" sz="2000" dirty="0"/>
              <a:t> — архитектурное и художественно оформленное внутреннее пространство здания, обеспечивающее человеку эстетическое восприятие и благоприятные условия жизнедеятельности.</a:t>
            </a:r>
          </a:p>
          <a:p>
            <a:pPr marL="65087" indent="0" algn="just">
              <a:buFont typeface="Wingdings 2" panose="05020102010507070707" pitchFamily="18" charset="2"/>
              <a:buNone/>
              <a:defRPr/>
            </a:pPr>
            <a:r>
              <a:rPr lang="ru-RU" altLang="ru-RU" sz="2000" dirty="0"/>
              <a:t>Внутреннее убранство здания, помещения, отражающее внутреннее состояние человека.</a:t>
            </a:r>
          </a:p>
          <a:p>
            <a:pPr marL="65087" indent="0">
              <a:buFont typeface="Wingdings 2" panose="05020102010507070707" pitchFamily="18" charset="2"/>
              <a:buNone/>
              <a:defRPr/>
            </a:pPr>
            <a:endParaRPr lang="ru-RU" altLang="ru-RU" sz="1400" dirty="0" smtClean="0"/>
          </a:p>
        </p:txBody>
      </p:sp>
      <p:sp>
        <p:nvSpPr>
          <p:cNvPr id="12294" name="Объект 5"/>
          <p:cNvSpPr>
            <a:spLocks noGrp="1"/>
          </p:cNvSpPr>
          <p:nvPr>
            <p:ph sz="quarter" idx="4"/>
          </p:nvPr>
        </p:nvSpPr>
        <p:spPr>
          <a:xfrm>
            <a:off x="1331913" y="3357563"/>
            <a:ext cx="7650162" cy="1366837"/>
          </a:xfrm>
        </p:spPr>
        <p:txBody>
          <a:bodyPr/>
          <a:lstStyle/>
          <a:p>
            <a:pPr>
              <a:defRPr/>
            </a:pPr>
            <a:r>
              <a:rPr lang="ru-RU" altLang="ru-RU" dirty="0"/>
              <a:t>- Кто занимается оформлением интерьера? </a:t>
            </a:r>
          </a:p>
          <a:p>
            <a:pPr marL="65087" indent="0">
              <a:buFont typeface="Wingdings 2" panose="05020102010507070707" pitchFamily="18" charset="2"/>
              <a:buNone/>
              <a:defRPr/>
            </a:pPr>
            <a:r>
              <a:rPr lang="ru-RU" sz="2000" dirty="0"/>
              <a:t>- Художники и </a:t>
            </a:r>
            <a:r>
              <a:rPr lang="ru-RU" sz="2000" dirty="0" smtClean="0"/>
              <a:t>дизайнеры, мастера своего дела.</a:t>
            </a:r>
            <a:endParaRPr lang="ru-RU" sz="2000" dirty="0"/>
          </a:p>
          <a:p>
            <a:pPr marL="65087" indent="0">
              <a:buFont typeface="Wingdings 2" panose="05020102010507070707" pitchFamily="18" charset="2"/>
              <a:buNone/>
              <a:defRPr/>
            </a:pPr>
            <a:endParaRPr lang="ru-RU" altLang="ru-RU" dirty="0" smtClean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50" y="290513"/>
            <a:ext cx="1066800" cy="6154737"/>
          </a:xfr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schemeClr val="accent2"/>
                </a:solidFill>
                <a:effectLst/>
              </a:rPr>
              <a:t>Определение темы урока</a:t>
            </a:r>
            <a:r>
              <a:rPr lang="ru-RU" dirty="0" smtClean="0">
                <a:solidFill>
                  <a:schemeClr val="accent2"/>
                </a:solidFill>
                <a:effectLst/>
              </a:rPr>
              <a:t>.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250" y="290513"/>
            <a:ext cx="581025" cy="3017837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250" y="3427413"/>
            <a:ext cx="581025" cy="3017837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341" name="Объект 4"/>
          <p:cNvSpPr>
            <a:spLocks noGrp="1"/>
          </p:cNvSpPr>
          <p:nvPr>
            <p:ph sz="quarter" idx="2"/>
          </p:nvPr>
        </p:nvSpPr>
        <p:spPr>
          <a:xfrm>
            <a:off x="2022475" y="290513"/>
            <a:ext cx="6858000" cy="3425825"/>
          </a:xfrm>
        </p:spPr>
        <p:txBody>
          <a:bodyPr/>
          <a:lstStyle/>
          <a:p>
            <a:pPr>
              <a:defRPr/>
            </a:pPr>
            <a:r>
              <a:rPr lang="ru-RU" altLang="ru-RU" dirty="0" smtClean="0"/>
              <a:t>- Тема нашего урока?</a:t>
            </a:r>
          </a:p>
          <a:p>
            <a:pPr marL="65087" indent="0">
              <a:buFont typeface="Wingdings 2" panose="05020102010507070707" pitchFamily="18" charset="2"/>
              <a:buNone/>
              <a:defRPr/>
            </a:pPr>
            <a:r>
              <a:rPr lang="ru-RU" altLang="ru-RU" sz="2000" dirty="0" smtClean="0"/>
              <a:t>( Декоративно-прикладное искусство, мастер, интерьер)</a:t>
            </a:r>
            <a:r>
              <a:rPr lang="ru-RU" sz="2000" b="1" dirty="0"/>
              <a:t> </a:t>
            </a:r>
            <a:endParaRPr lang="ru-RU" sz="2000" b="1" dirty="0" smtClean="0"/>
          </a:p>
          <a:p>
            <a:pPr marL="65087" indent="0" algn="just">
              <a:buFont typeface="Wingdings 2" panose="05020102010507070707" pitchFamily="18" charset="2"/>
              <a:buNone/>
              <a:defRPr/>
            </a:pPr>
            <a:r>
              <a:rPr lang="ru-RU" sz="2000" dirty="0" smtClean="0"/>
              <a:t>Теперь </a:t>
            </a:r>
            <a:r>
              <a:rPr lang="ru-RU" sz="2000" dirty="0"/>
              <a:t>мы можем выступить в роли настоящего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МАСТЕРА</a:t>
            </a:r>
            <a:r>
              <a:rPr lang="ru-RU" sz="2000" dirty="0"/>
              <a:t> декоративно-прикладного </a:t>
            </a:r>
            <a:r>
              <a:rPr lang="ru-RU" sz="2000" dirty="0" smtClean="0"/>
              <a:t>искусства. Мы </a:t>
            </a:r>
            <a:r>
              <a:rPr lang="ru-RU" sz="2000" dirty="0"/>
              <a:t>можем своими руками сделать красивые декоративные вещи. Они оживят окружающие нас интерьеры, наполнят их теплом, но самое главное – вы подарите радость всем, кто умеет по-настоящему ценить красоту. </a:t>
            </a:r>
          </a:p>
          <a:p>
            <a:pPr marL="65087" indent="0">
              <a:buFont typeface="Wingdings 2" panose="05020102010507070707" pitchFamily="18" charset="2"/>
              <a:buNone/>
              <a:defRPr/>
            </a:pPr>
            <a:endParaRPr lang="ru-RU" altLang="ru-RU" sz="2000" dirty="0" smtClean="0"/>
          </a:p>
        </p:txBody>
      </p:sp>
      <p:sp>
        <p:nvSpPr>
          <p:cNvPr id="14342" name="Объект 5"/>
          <p:cNvSpPr>
            <a:spLocks noGrp="1"/>
          </p:cNvSpPr>
          <p:nvPr>
            <p:ph sz="quarter" idx="4"/>
          </p:nvPr>
        </p:nvSpPr>
        <p:spPr>
          <a:xfrm>
            <a:off x="2022475" y="3795713"/>
            <a:ext cx="6858000" cy="2297112"/>
          </a:xfrm>
        </p:spPr>
        <p:txBody>
          <a:bodyPr/>
          <a:lstStyle/>
          <a:p>
            <a:r>
              <a:rPr lang="ru-RU" altLang="ru-RU" smtClean="0"/>
              <a:t>- Итак, тема нашего урока:    «Ты сам мастер. Дизайн интерьера»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784976" cy="1512167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Ты сам мастер</a:t>
            </a:r>
            <a:endParaRPr lang="ru-RU" sz="6600" b="1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540544" y="3573016"/>
            <a:ext cx="6263704" cy="429864"/>
          </a:xfrm>
          <a:extLst/>
        </p:spPr>
        <p:txBody>
          <a:bodyPr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5400" b="1" dirty="0" smtClean="0"/>
              <a:t>Дизайн интерьера</a:t>
            </a:r>
            <a:endParaRPr lang="ru-RU" sz="5400" b="1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1650</TotalTime>
  <Words>806</Words>
  <Application>Microsoft Office PowerPoint</Application>
  <PresentationFormat>Экран (4:3)</PresentationFormat>
  <Paragraphs>88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4" baseType="lpstr">
      <vt:lpstr>Tahoma</vt:lpstr>
      <vt:lpstr>Arial</vt:lpstr>
      <vt:lpstr>Century Gothic</vt:lpstr>
      <vt:lpstr>Wingdings 2</vt:lpstr>
      <vt:lpstr>Verdana</vt:lpstr>
      <vt:lpstr>Calibri</vt:lpstr>
      <vt:lpstr>Яркая</vt:lpstr>
      <vt:lpstr>- Что мы изучаем на уроках изобразительного искусства  в этом году? </vt:lpstr>
      <vt:lpstr>- Что такое  декоративно - прикладное  искусство?  Зачем оно людям?</vt:lpstr>
      <vt:lpstr>Презентация PowerPoint</vt:lpstr>
      <vt:lpstr>Декоративно-прикладное искусство (народные промыслы)</vt:lpstr>
      <vt:lpstr>Кто создает предметы  декоративно -прикладного искусства?  Как их называют?</vt:lpstr>
      <vt:lpstr>Декоративно – прикладное искусство может быть молодым и современным. </vt:lpstr>
      <vt:lpstr>Презентация PowerPoint</vt:lpstr>
      <vt:lpstr>Определение темы урока.</vt:lpstr>
      <vt:lpstr>Ты сам мастер</vt:lpstr>
      <vt:lpstr>Интерьер</vt:lpstr>
      <vt:lpstr>- Какие предметы современного декоративного искусства,  чаще всего используются  художниками – дизайнерами  для оформления  интерьера?</vt:lpstr>
      <vt:lpstr>Ваза в интерьере</vt:lpstr>
      <vt:lpstr>Ваза в интерьере</vt:lpstr>
      <vt:lpstr>Ваза в интерьере</vt:lpstr>
      <vt:lpstr>Зеркало в интерьере</vt:lpstr>
      <vt:lpstr>Зеркало в интерьере</vt:lpstr>
      <vt:lpstr>Зеркальный веер</vt:lpstr>
      <vt:lpstr>ВЕЕР в интерьере</vt:lpstr>
      <vt:lpstr>Веер в интерьере</vt:lpstr>
      <vt:lpstr>Панно в интерьере</vt:lpstr>
      <vt:lpstr>Триптих</vt:lpstr>
      <vt:lpstr>Триптих в интерьере</vt:lpstr>
      <vt:lpstr>Триптих в интерьере</vt:lpstr>
      <vt:lpstr>Триптих в интерьере</vt:lpstr>
      <vt:lpstr>Триптих в интерьере</vt:lpstr>
      <vt:lpstr>Триптих в интерьере</vt:lpstr>
      <vt:lpstr>Триптих в интерьере</vt:lpstr>
      <vt:lpstr>Цветущая вишня в интерьере</vt:lpstr>
      <vt:lpstr>Цветущая вишня в интерьере</vt:lpstr>
      <vt:lpstr>Цветущая вишня в интерьере</vt:lpstr>
      <vt:lpstr>Цветущая вишня в интерьере</vt:lpstr>
      <vt:lpstr>Презентация PowerPoint</vt:lpstr>
      <vt:lpstr>Практическая работа </vt:lpstr>
      <vt:lpstr>Практическая работа (поэтапное изготовление цветка)</vt:lpstr>
      <vt:lpstr>Практическая работа</vt:lpstr>
      <vt:lpstr>Практическая работа (поэтапное изготовление листика)</vt:lpstr>
      <vt:lpstr>Практическая работа</vt:lpstr>
    </vt:vector>
  </TitlesOfParts>
  <Company>House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Былины</dc:title>
  <dc:creator>Pasha</dc:creator>
  <cp:lastModifiedBy>Учитель</cp:lastModifiedBy>
  <cp:revision>152</cp:revision>
  <cp:lastPrinted>2015-08-30T15:04:28Z</cp:lastPrinted>
  <dcterms:created xsi:type="dcterms:W3CDTF">2007-09-26T14:39:38Z</dcterms:created>
  <dcterms:modified xsi:type="dcterms:W3CDTF">2017-06-05T09:19:57Z</dcterms:modified>
</cp:coreProperties>
</file>